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79" r:id="rId3"/>
    <p:sldId id="263" r:id="rId4"/>
    <p:sldId id="265" r:id="rId5"/>
    <p:sldId id="266" r:id="rId6"/>
    <p:sldId id="267" r:id="rId7"/>
    <p:sldId id="268" r:id="rId8"/>
    <p:sldId id="264" r:id="rId9"/>
    <p:sldId id="257" r:id="rId10"/>
    <p:sldId id="269" r:id="rId11"/>
    <p:sldId id="270" r:id="rId12"/>
    <p:sldId id="271" r:id="rId13"/>
    <p:sldId id="258" r:id="rId14"/>
    <p:sldId id="272" r:id="rId15"/>
    <p:sldId id="273" r:id="rId16"/>
    <p:sldId id="274" r:id="rId17"/>
    <p:sldId id="261" r:id="rId18"/>
    <p:sldId id="260" r:id="rId19"/>
    <p:sldId id="276" r:id="rId20"/>
    <p:sldId id="277" r:id="rId21"/>
    <p:sldId id="275" r:id="rId22"/>
    <p:sldId id="278" r:id="rId23"/>
    <p:sldId id="262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5" autoAdjust="0"/>
    <p:restoredTop sz="99744" autoAdjust="0"/>
  </p:normalViewPr>
  <p:slideViewPr>
    <p:cSldViewPr>
      <p:cViewPr varScale="1">
        <p:scale>
          <a:sx n="91" d="100"/>
          <a:sy n="91" d="100"/>
        </p:scale>
        <p:origin x="9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06B6-54A0-4A64-AE91-A75BBC35E609}" type="datetimeFigureOut">
              <a:rPr lang="pt-BR" smtClean="0"/>
              <a:pPr/>
              <a:t>05/07/2017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9EBA-0D7E-4BE0-9F65-A5568FAF2E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32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06B6-54A0-4A64-AE91-A75BBC35E609}" type="datetimeFigureOut">
              <a:rPr lang="pt-BR" smtClean="0"/>
              <a:pPr/>
              <a:t>05/07/2017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9EBA-0D7E-4BE0-9F65-A5568FAF2E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76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06B6-54A0-4A64-AE91-A75BBC35E609}" type="datetimeFigureOut">
              <a:rPr lang="pt-BR" smtClean="0"/>
              <a:pPr/>
              <a:t>05/07/2017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9EBA-0D7E-4BE0-9F65-A5568FAF2ED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167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06B6-54A0-4A64-AE91-A75BBC35E609}" type="datetimeFigureOut">
              <a:rPr lang="pt-BR" smtClean="0"/>
              <a:pPr/>
              <a:t>05/07/2017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9EBA-0D7E-4BE0-9F65-A5568FAF2E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031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06B6-54A0-4A64-AE91-A75BBC35E609}" type="datetimeFigureOut">
              <a:rPr lang="pt-BR" smtClean="0"/>
              <a:pPr/>
              <a:t>05/07/2017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9EBA-0D7E-4BE0-9F65-A5568FAF2ED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0478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06B6-54A0-4A64-AE91-A75BBC35E609}" type="datetimeFigureOut">
              <a:rPr lang="pt-BR" smtClean="0"/>
              <a:pPr/>
              <a:t>05/07/2017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9EBA-0D7E-4BE0-9F65-A5568FAF2E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497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06B6-54A0-4A64-AE91-A75BBC35E609}" type="datetimeFigureOut">
              <a:rPr lang="pt-BR" smtClean="0"/>
              <a:pPr/>
              <a:t>05/07/2017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9EBA-0D7E-4BE0-9F65-A5568FAF2E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038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06B6-54A0-4A64-AE91-A75BBC35E609}" type="datetimeFigureOut">
              <a:rPr lang="pt-BR" smtClean="0"/>
              <a:pPr/>
              <a:t>05/07/2017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9EBA-0D7E-4BE0-9F65-A5568FAF2E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519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06B6-54A0-4A64-AE91-A75BBC35E609}" type="datetimeFigureOut">
              <a:rPr lang="pt-BR" smtClean="0"/>
              <a:pPr/>
              <a:t>05/07/2017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9EBA-0D7E-4BE0-9F65-A5568FAF2E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77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06B6-54A0-4A64-AE91-A75BBC35E609}" type="datetimeFigureOut">
              <a:rPr lang="pt-BR" smtClean="0"/>
              <a:pPr/>
              <a:t>05/07/2017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9EBA-0D7E-4BE0-9F65-A5568FAF2E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95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06B6-54A0-4A64-AE91-A75BBC35E609}" type="datetimeFigureOut">
              <a:rPr lang="pt-BR" smtClean="0"/>
              <a:pPr/>
              <a:t>05/07/2017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9EBA-0D7E-4BE0-9F65-A5568FAF2E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35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06B6-54A0-4A64-AE91-A75BBC35E609}" type="datetimeFigureOut">
              <a:rPr lang="pt-BR" smtClean="0"/>
              <a:pPr/>
              <a:t>05/07/2017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9EBA-0D7E-4BE0-9F65-A5568FAF2E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653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06B6-54A0-4A64-AE91-A75BBC35E609}" type="datetimeFigureOut">
              <a:rPr lang="pt-BR" smtClean="0"/>
              <a:pPr/>
              <a:t>05/07/2017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9EBA-0D7E-4BE0-9F65-A5568FAF2E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2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06B6-54A0-4A64-AE91-A75BBC35E609}" type="datetimeFigureOut">
              <a:rPr lang="pt-BR" smtClean="0"/>
              <a:pPr/>
              <a:t>05/07/2017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9EBA-0D7E-4BE0-9F65-A5568FAF2E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5981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06B6-54A0-4A64-AE91-A75BBC35E609}" type="datetimeFigureOut">
              <a:rPr lang="pt-BR" smtClean="0"/>
              <a:pPr/>
              <a:t>05/07/2017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9EBA-0D7E-4BE0-9F65-A5568FAF2E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05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06B6-54A0-4A64-AE91-A75BBC35E609}" type="datetimeFigureOut">
              <a:rPr lang="pt-BR" smtClean="0"/>
              <a:pPr/>
              <a:t>05/07/2017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9EBA-0D7E-4BE0-9F65-A5568FAF2E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722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706B6-54A0-4A64-AE91-A75BBC35E609}" type="datetimeFigureOut">
              <a:rPr lang="pt-BR" smtClean="0"/>
              <a:pPr/>
              <a:t>05/07/2017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F59EBA-0D7E-4BE0-9F65-A5568FAF2E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31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0792" y="3429000"/>
            <a:ext cx="7851648" cy="1828800"/>
          </a:xfrm>
        </p:spPr>
        <p:txBody>
          <a:bodyPr/>
          <a:lstStyle/>
          <a:p>
            <a:pPr algn="ctr"/>
            <a:r>
              <a:rPr lang="pt-B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ussar" panose="00000800000000000000" pitchFamily="50" charset="0"/>
              </a:rPr>
              <a:t>Missão, Visão, Valores e Princípios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61" y="260648"/>
            <a:ext cx="2296200" cy="2296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Visão: </a:t>
            </a:r>
            <a:r>
              <a:rPr lang="pt-BR" sz="2700" dirty="0"/>
              <a:t>Aonde ela quer chegar? Ser melhor?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2652" y="4005064"/>
            <a:ext cx="7133684" cy="2448272"/>
          </a:xfrm>
        </p:spPr>
        <p:txBody>
          <a:bodyPr>
            <a:normAutofit/>
          </a:bodyPr>
          <a:lstStyle/>
          <a:p>
            <a:pPr algn="just"/>
            <a:r>
              <a:rPr lang="pt-BR" sz="3200" dirty="0"/>
              <a:t>“Ser o melhor varejista do Brasil na mente e no coração dos consumidores e funcionários.”</a:t>
            </a:r>
          </a:p>
          <a:p>
            <a:pPr algn="just"/>
            <a:endParaRPr lang="pt-BR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2896"/>
            <a:ext cx="5481574" cy="130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20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Visão: </a:t>
            </a:r>
            <a:r>
              <a:rPr lang="pt-BR" sz="2700" dirty="0"/>
              <a:t>Aonde ela quer chegar? Ser melhor?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2652" y="2636912"/>
            <a:ext cx="8224148" cy="3816424"/>
          </a:xfrm>
        </p:spPr>
        <p:txBody>
          <a:bodyPr>
            <a:normAutofit/>
          </a:bodyPr>
          <a:lstStyle/>
          <a:p>
            <a:pPr algn="just"/>
            <a:endParaRPr lang="pt-BR" b="1" dirty="0"/>
          </a:p>
          <a:p>
            <a:pPr algn="just"/>
            <a:endParaRPr lang="pt-BR" b="1" dirty="0"/>
          </a:p>
          <a:p>
            <a:pPr algn="just"/>
            <a:endParaRPr lang="pt-BR" b="1" dirty="0"/>
          </a:p>
          <a:p>
            <a:pPr marL="0" indent="0" algn="just">
              <a:buNone/>
            </a:pPr>
            <a:r>
              <a:rPr lang="pt-BR" b="1" dirty="0"/>
              <a:t>ACHÉ  LABORATÓRIOS S.A </a:t>
            </a:r>
          </a:p>
          <a:p>
            <a:r>
              <a:rPr lang="pt-BR" dirty="0"/>
              <a:t>“Ser o melhor laboratório farmacêutico do Brasil, preferido pelos consumidores e profissionais de saúde, por viabilizar o acesso a produtos  e serviços inovadores que proporcionam saúde e bem-estar para toda a população.”</a:t>
            </a:r>
          </a:p>
          <a:p>
            <a:pPr algn="just"/>
            <a:endParaRPr lang="pt-B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5727037" cy="142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14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Visão: </a:t>
            </a:r>
            <a:r>
              <a:rPr lang="pt-BR" sz="2700" dirty="0"/>
              <a:t>Aonde ela quer chegar? Ser melhor?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2652" y="4446448"/>
            <a:ext cx="7133684" cy="20068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ARCOR DO BRASIL LTDA</a:t>
            </a:r>
          </a:p>
          <a:p>
            <a:r>
              <a:rPr lang="pt-BR" sz="2400" dirty="0"/>
              <a:t>“Ser a empresa nº1 de guloseimas e biscoitos da América Latina e consolidar a participação no mercado internacional.”</a:t>
            </a:r>
            <a:endParaRPr lang="pt-BR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12808"/>
            <a:ext cx="3672408" cy="263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36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Visão: </a:t>
            </a:r>
            <a:r>
              <a:rPr lang="pt-BR" sz="2700" dirty="0"/>
              <a:t>Aonde ela quer chegar? Ser melhor?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2652" y="4149080"/>
            <a:ext cx="6917660" cy="2304256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“A GUARDA MIRIM tem como visão </a:t>
            </a:r>
            <a:r>
              <a:rPr lang="pt-BR" sz="2800" b="1" dirty="0"/>
              <a:t>ser</a:t>
            </a:r>
            <a:r>
              <a:rPr lang="pt-BR" sz="2800" dirty="0"/>
              <a:t> referência e agente de transformação através do Programa de Aprendizagem.”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51" y="1772816"/>
            <a:ext cx="2270953" cy="227095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Valores: </a:t>
            </a:r>
            <a:r>
              <a:rPr lang="pt-BR" sz="2200" dirty="0"/>
              <a:t>As coisas que deve seguir, Ética, Satisfação, Garantia.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3573016"/>
            <a:ext cx="8229600" cy="2787304"/>
          </a:xfrm>
        </p:spPr>
        <p:txBody>
          <a:bodyPr numCol="2">
            <a:normAutofit/>
          </a:bodyPr>
          <a:lstStyle/>
          <a:p>
            <a:r>
              <a:rPr lang="pt-BR" dirty="0"/>
              <a:t>Integração</a:t>
            </a:r>
          </a:p>
          <a:p>
            <a:r>
              <a:rPr lang="pt-BR" dirty="0"/>
              <a:t>Resultados</a:t>
            </a:r>
          </a:p>
          <a:p>
            <a:r>
              <a:rPr lang="pt-BR" dirty="0"/>
              <a:t>Desenvolvimento sustentável</a:t>
            </a:r>
          </a:p>
          <a:p>
            <a:r>
              <a:rPr lang="pt-BR" dirty="0"/>
              <a:t>Ética e transparência</a:t>
            </a:r>
          </a:p>
          <a:p>
            <a:r>
              <a:rPr lang="pt-BR" dirty="0"/>
              <a:t>Prontidão para mudanças</a:t>
            </a:r>
          </a:p>
          <a:p>
            <a:r>
              <a:rPr lang="pt-BR" dirty="0"/>
              <a:t>Empreendedorismo e inovação</a:t>
            </a:r>
          </a:p>
          <a:p>
            <a:r>
              <a:rPr lang="pt-BR" dirty="0"/>
              <a:t>Pessoas</a:t>
            </a:r>
          </a:p>
          <a:p>
            <a:r>
              <a:rPr lang="pt-BR" dirty="0"/>
              <a:t>Respeito à vida</a:t>
            </a:r>
          </a:p>
          <a:p>
            <a:r>
              <a:rPr lang="pt-BR" dirty="0"/>
              <a:t>Diversidade humana e cultural</a:t>
            </a:r>
          </a:p>
          <a:p>
            <a:r>
              <a:rPr lang="pt-BR" dirty="0"/>
              <a:t>Orgulho de ser Petrobras</a:t>
            </a:r>
          </a:p>
          <a:p>
            <a:pPr algn="just"/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2" y="1916832"/>
            <a:ext cx="5353122" cy="158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12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Valores: </a:t>
            </a:r>
            <a:r>
              <a:rPr lang="pt-BR" sz="2200" dirty="0"/>
              <a:t>As coisas que deve seguir, Ética, Satisfação, Garantia.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783455" y="2348880"/>
            <a:ext cx="4114800" cy="3723408"/>
          </a:xfrm>
        </p:spPr>
        <p:txBody>
          <a:bodyPr>
            <a:normAutofit/>
          </a:bodyPr>
          <a:lstStyle/>
          <a:p>
            <a:r>
              <a:rPr lang="pt-BR" sz="4000" dirty="0"/>
              <a:t>Transparência</a:t>
            </a:r>
          </a:p>
          <a:p>
            <a:r>
              <a:rPr lang="pt-BR" sz="4000" dirty="0"/>
              <a:t>Criatividade</a:t>
            </a:r>
          </a:p>
          <a:p>
            <a:r>
              <a:rPr lang="pt-BR" sz="4000" dirty="0"/>
              <a:t>Equilíbrio</a:t>
            </a:r>
          </a:p>
          <a:p>
            <a:r>
              <a:rPr lang="pt-BR" sz="4000" dirty="0"/>
              <a:t>Humanismo</a:t>
            </a:r>
          </a:p>
          <a:p>
            <a:pPr algn="just"/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64" y="2348880"/>
            <a:ext cx="3263491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83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Valores: </a:t>
            </a:r>
            <a:r>
              <a:rPr lang="pt-BR" sz="2200" dirty="0"/>
              <a:t>As coisas que deve seguir, Ética, Satisfação, Garantia.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4005064"/>
            <a:ext cx="8229600" cy="2355256"/>
          </a:xfrm>
        </p:spPr>
        <p:txBody>
          <a:bodyPr numCol="2">
            <a:normAutofit/>
          </a:bodyPr>
          <a:lstStyle/>
          <a:p>
            <a:pPr fontAlgn="base"/>
            <a:r>
              <a:rPr lang="pt-BR" cap="all" dirty="0"/>
              <a:t>INOVAÇÃO</a:t>
            </a:r>
          </a:p>
          <a:p>
            <a:pPr fontAlgn="base"/>
            <a:r>
              <a:rPr lang="pt-BR" cap="all" dirty="0"/>
              <a:t>LIDERANÇA</a:t>
            </a:r>
          </a:p>
          <a:p>
            <a:pPr fontAlgn="base"/>
            <a:r>
              <a:rPr lang="pt-BR" cap="all" dirty="0"/>
              <a:t>RESPONSABILIDADE</a:t>
            </a:r>
          </a:p>
          <a:p>
            <a:pPr fontAlgn="base"/>
            <a:r>
              <a:rPr lang="pt-BR" cap="all" dirty="0"/>
              <a:t>INTEGRIDADE</a:t>
            </a:r>
          </a:p>
          <a:p>
            <a:pPr fontAlgn="base"/>
            <a:r>
              <a:rPr lang="pt-BR" cap="all" dirty="0"/>
              <a:t>PAIXÃO</a:t>
            </a:r>
          </a:p>
          <a:p>
            <a:pPr fontAlgn="base"/>
            <a:r>
              <a:rPr lang="pt-BR" cap="all" dirty="0"/>
              <a:t>COLABORAÇÃO</a:t>
            </a:r>
          </a:p>
          <a:p>
            <a:pPr fontAlgn="base"/>
            <a:r>
              <a:rPr lang="pt-BR" cap="all" dirty="0"/>
              <a:t>DIVERSIDADE</a:t>
            </a:r>
          </a:p>
          <a:p>
            <a:pPr fontAlgn="base"/>
            <a:r>
              <a:rPr lang="pt-BR" cap="all" dirty="0"/>
              <a:t>QUALIDADE</a:t>
            </a:r>
          </a:p>
          <a:p>
            <a:pPr algn="just"/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4968552" cy="202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1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Valores: </a:t>
            </a:r>
            <a:r>
              <a:rPr lang="pt-BR" sz="2200" dirty="0"/>
              <a:t>As coisas que deve seguir, Ética, Satisfação, Garantia.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4005064"/>
            <a:ext cx="8229600" cy="235525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t-BR" sz="2800" dirty="0"/>
              <a:t>A GUARDA MIRIM tem como valores:</a:t>
            </a:r>
          </a:p>
          <a:p>
            <a:pPr algn="just">
              <a:buNone/>
            </a:pPr>
            <a:r>
              <a:rPr lang="pt-BR" sz="2800" b="1" dirty="0"/>
              <a:t>I. </a:t>
            </a:r>
            <a:r>
              <a:rPr lang="pt-BR" sz="2800" dirty="0"/>
              <a:t>Apoio ao aprendiz para conquistar seu futuro;</a:t>
            </a:r>
          </a:p>
          <a:p>
            <a:pPr algn="just">
              <a:buNone/>
            </a:pPr>
            <a:r>
              <a:rPr lang="pt-BR" sz="2800" b="1" dirty="0"/>
              <a:t>II. </a:t>
            </a:r>
            <a:r>
              <a:rPr lang="pt-BR" sz="2800" dirty="0"/>
              <a:t>Integração entre instituição, empresa, família e escola;</a:t>
            </a:r>
          </a:p>
          <a:p>
            <a:pPr algn="just">
              <a:buNone/>
            </a:pPr>
            <a:r>
              <a:rPr lang="pt-BR" sz="2800" b="1" dirty="0"/>
              <a:t>III. </a:t>
            </a:r>
            <a:r>
              <a:rPr lang="pt-BR" sz="2800" dirty="0"/>
              <a:t>Trabalho em rede;</a:t>
            </a:r>
          </a:p>
          <a:p>
            <a:pPr algn="just">
              <a:buNone/>
            </a:pPr>
            <a:r>
              <a:rPr lang="pt-BR" sz="2800" b="1" dirty="0"/>
              <a:t>IV. </a:t>
            </a:r>
            <a:r>
              <a:rPr lang="pt-BR" sz="2800" dirty="0"/>
              <a:t>Visão de mundo do trabalho;</a:t>
            </a:r>
          </a:p>
          <a:p>
            <a:pPr algn="just">
              <a:buNone/>
            </a:pPr>
            <a:r>
              <a:rPr lang="pt-BR" sz="2800" b="1" dirty="0"/>
              <a:t>V. </a:t>
            </a:r>
            <a:r>
              <a:rPr lang="pt-BR" sz="2800" dirty="0"/>
              <a:t>Garantia de direitos trabalhistas e previdenciários.</a:t>
            </a:r>
          </a:p>
          <a:p>
            <a:pPr algn="just"/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63" y="1950735"/>
            <a:ext cx="1766297" cy="176629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Princípios: </a:t>
            </a:r>
            <a:r>
              <a:rPr lang="pt-BR" sz="2700" dirty="0"/>
              <a:t>Características para cumprir sua missão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736304"/>
          </a:xfrm>
        </p:spPr>
        <p:txBody>
          <a:bodyPr numCol="2">
            <a:normAutofit/>
          </a:bodyPr>
          <a:lstStyle/>
          <a:p>
            <a:r>
              <a:rPr lang="pt-BR" dirty="0"/>
              <a:t>Responsabilidade</a:t>
            </a:r>
          </a:p>
          <a:p>
            <a:r>
              <a:rPr lang="pt-BR" dirty="0"/>
              <a:t>Transparência: </a:t>
            </a:r>
          </a:p>
          <a:p>
            <a:r>
              <a:rPr lang="pt-BR" dirty="0"/>
              <a:t>Comportamento ético: </a:t>
            </a:r>
          </a:p>
          <a:p>
            <a:r>
              <a:rPr lang="pt-BR" dirty="0"/>
              <a:t>Consideração pelas partes interessadas </a:t>
            </a:r>
          </a:p>
          <a:p>
            <a:r>
              <a:rPr lang="pt-BR" dirty="0"/>
              <a:t>Legalidade: </a:t>
            </a:r>
          </a:p>
          <a:p>
            <a:r>
              <a:rPr lang="pt-BR" dirty="0"/>
              <a:t>Normas internacionais: </a:t>
            </a:r>
          </a:p>
          <a:p>
            <a:r>
              <a:rPr lang="pt-BR" dirty="0"/>
              <a:t>Direitos humanos: ​</a:t>
            </a:r>
          </a:p>
          <a:p>
            <a:r>
              <a:rPr lang="pt-BR" dirty="0"/>
              <a:t>Gestão participativa: </a:t>
            </a:r>
          </a:p>
          <a:p>
            <a:pPr algn="just">
              <a:buNone/>
            </a:pPr>
            <a:endParaRPr lang="pt-B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2204864"/>
            <a:ext cx="5053193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Princípios: </a:t>
            </a:r>
            <a:r>
              <a:rPr lang="pt-BR" sz="2700" dirty="0"/>
              <a:t>Características para cumprir sua missão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564904"/>
          </a:xfrm>
        </p:spPr>
        <p:txBody>
          <a:bodyPr numCol="2">
            <a:normAutofit fontScale="62500" lnSpcReduction="20000"/>
          </a:bodyPr>
          <a:lstStyle/>
          <a:p>
            <a:pPr algn="just"/>
            <a:r>
              <a:rPr lang="pt-BR" sz="2800" dirty="0"/>
              <a:t>Nutrição, Saúde e Bem-Estar</a:t>
            </a:r>
          </a:p>
          <a:p>
            <a:pPr algn="just"/>
            <a:r>
              <a:rPr lang="pt-BR" sz="2800" dirty="0"/>
              <a:t>Garantia de qualidade e segurança dos produtos</a:t>
            </a:r>
          </a:p>
          <a:p>
            <a:pPr algn="just"/>
            <a:r>
              <a:rPr lang="pt-BR" sz="2800" dirty="0"/>
              <a:t>Comunicação com os Consumidores </a:t>
            </a:r>
          </a:p>
          <a:p>
            <a:pPr algn="just"/>
            <a:r>
              <a:rPr lang="pt-BR" sz="2800" dirty="0"/>
              <a:t>Os Direitos Humanos nas nossas actividades empresariais </a:t>
            </a:r>
          </a:p>
          <a:p>
            <a:pPr algn="just"/>
            <a:r>
              <a:rPr lang="pt-BR" sz="2800" dirty="0"/>
              <a:t>Liderança e responsabilidade pessoal</a:t>
            </a:r>
          </a:p>
          <a:p>
            <a:pPr algn="just"/>
            <a:r>
              <a:rPr lang="pt-BR" sz="2800" dirty="0"/>
              <a:t>Saúde e segurança no trabalho </a:t>
            </a:r>
          </a:p>
          <a:p>
            <a:pPr algn="just"/>
            <a:r>
              <a:rPr lang="pt-BR" sz="2800" dirty="0"/>
              <a:t>Relações com fornecedores e clientes</a:t>
            </a:r>
          </a:p>
          <a:p>
            <a:pPr algn="just"/>
            <a:r>
              <a:rPr lang="pt-BR" sz="2800" dirty="0"/>
              <a:t>Agricultura e desenvolvimento rural</a:t>
            </a:r>
          </a:p>
          <a:p>
            <a:pPr algn="just"/>
            <a:r>
              <a:rPr lang="pt-BR" sz="2800" dirty="0"/>
              <a:t>Sustentabilidade Ambiental</a:t>
            </a:r>
          </a:p>
          <a:p>
            <a:pPr algn="just"/>
            <a:r>
              <a:rPr lang="pt-BR" sz="2800" dirty="0"/>
              <a:t>Água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73214"/>
            <a:ext cx="3175055" cy="188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7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448936" cy="5040560"/>
          </a:xfrm>
        </p:spPr>
      </p:pic>
    </p:spTree>
    <p:extLst>
      <p:ext uri="{BB962C8B-B14F-4D97-AF65-F5344CB8AC3E}">
        <p14:creationId xmlns:p14="http://schemas.microsoft.com/office/powerpoint/2010/main" val="1386958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Princípios: </a:t>
            </a:r>
            <a:r>
              <a:rPr lang="pt-BR" sz="2700" dirty="0"/>
              <a:t>Características para cumprir sua missão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592288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REGIONALIZAÇÃO e HIERARQUIZAÇÃO </a:t>
            </a:r>
          </a:p>
          <a:p>
            <a:pPr algn="just"/>
            <a:r>
              <a:rPr lang="pt-BR" sz="2000" dirty="0"/>
              <a:t>RESOLUBILIDADE </a:t>
            </a:r>
          </a:p>
          <a:p>
            <a:pPr algn="just"/>
            <a:r>
              <a:rPr lang="pt-BR" sz="2000" dirty="0"/>
              <a:t>DESCENTRALIZAÇÃO</a:t>
            </a:r>
          </a:p>
          <a:p>
            <a:pPr algn="just"/>
            <a:r>
              <a:rPr lang="pt-BR" sz="2000" dirty="0"/>
              <a:t>PARTICIPAÇÃO DOS CIDADÃOS</a:t>
            </a:r>
          </a:p>
          <a:p>
            <a:pPr algn="just"/>
            <a:r>
              <a:rPr lang="pt-BR" sz="2000" dirty="0"/>
              <a:t>COMPLEMENTARIEDADE DO SETOR PRIVADO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34994"/>
            <a:ext cx="4114800" cy="165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68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Princípios:</a:t>
            </a:r>
            <a:r>
              <a:rPr lang="pt-BR" sz="4500" dirty="0"/>
              <a:t> </a:t>
            </a:r>
            <a:r>
              <a:rPr lang="pt-BR" sz="2400" dirty="0"/>
              <a:t>Características para cumprir sua missão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20678"/>
            <a:ext cx="8229600" cy="2503921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BR" sz="2400" dirty="0"/>
              <a:t>A GUARDA MIRIM tem como princípios:</a:t>
            </a:r>
          </a:p>
          <a:p>
            <a:pPr algn="just">
              <a:buNone/>
            </a:pPr>
            <a:r>
              <a:rPr lang="pt-BR" sz="2400" b="1" dirty="0"/>
              <a:t>I. </a:t>
            </a:r>
            <a:r>
              <a:rPr lang="pt-BR" sz="2400" dirty="0"/>
              <a:t>Participação;</a:t>
            </a:r>
          </a:p>
          <a:p>
            <a:pPr algn="just">
              <a:buNone/>
            </a:pPr>
            <a:r>
              <a:rPr lang="pt-BR" sz="2400" b="1" dirty="0"/>
              <a:t>II. </a:t>
            </a:r>
            <a:r>
              <a:rPr lang="pt-BR" sz="2400" dirty="0"/>
              <a:t>Transparência;</a:t>
            </a:r>
          </a:p>
          <a:p>
            <a:pPr algn="just">
              <a:buNone/>
            </a:pPr>
            <a:r>
              <a:rPr lang="pt-BR" sz="2400" b="1" dirty="0"/>
              <a:t>III. </a:t>
            </a:r>
            <a:r>
              <a:rPr lang="pt-BR" sz="2400" dirty="0"/>
              <a:t>Interdisciplinaridade;</a:t>
            </a:r>
          </a:p>
          <a:p>
            <a:pPr algn="just">
              <a:buNone/>
            </a:pPr>
            <a:r>
              <a:rPr lang="pt-BR" sz="2400" b="1" dirty="0"/>
              <a:t>IV. </a:t>
            </a:r>
            <a:r>
              <a:rPr lang="pt-BR" sz="2400" dirty="0"/>
              <a:t>Qualidade;</a:t>
            </a:r>
          </a:p>
          <a:p>
            <a:pPr algn="just">
              <a:buNone/>
            </a:pPr>
            <a:r>
              <a:rPr lang="pt-BR" sz="2400" b="1" dirty="0"/>
              <a:t>V. </a:t>
            </a:r>
            <a:r>
              <a:rPr lang="pt-BR" sz="2400" dirty="0"/>
              <a:t>Efetividade.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63" y="1950735"/>
            <a:ext cx="1766297" cy="176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66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GUARDA MIRIM - MVVP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0000"/>
            <a:ext cx="6845286" cy="4031208"/>
          </a:xfrm>
        </p:spPr>
      </p:pic>
    </p:spTree>
    <p:extLst>
      <p:ext uri="{BB962C8B-B14F-4D97-AF65-F5344CB8AC3E}">
        <p14:creationId xmlns:p14="http://schemas.microsoft.com/office/powerpoint/2010/main" val="1389529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866360"/>
          </a:xfrm>
        </p:spPr>
        <p:txBody>
          <a:bodyPr/>
          <a:lstStyle/>
          <a:p>
            <a:r>
              <a:rPr lang="pt-BR" dirty="0"/>
              <a:t>Planejamento de vida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565158"/>
              </p:ext>
            </p:extLst>
          </p:nvPr>
        </p:nvGraphicFramePr>
        <p:xfrm>
          <a:off x="343826" y="1199016"/>
          <a:ext cx="8229600" cy="5157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406948992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90495667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20622874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533609109"/>
                    </a:ext>
                  </a:extLst>
                </a:gridCol>
              </a:tblGrid>
              <a:tr h="399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Onde estou?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Onde quero chegar?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Como fazer para chegar?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6530785"/>
                  </a:ext>
                </a:extLst>
              </a:tr>
              <a:tr h="622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Estudo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Onde</a:t>
                      </a:r>
                      <a:r>
                        <a:rPr lang="pt-BR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estuda?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Nível?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Faculdade?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Técnico?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Pós</a:t>
                      </a:r>
                      <a:r>
                        <a:rPr lang="pt-BR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-graduação?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Estudar?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Dedicar?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Trabalhar?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7467667"/>
                  </a:ext>
                </a:extLst>
              </a:tr>
              <a:tr h="622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Trabalho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Onde trabalha?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Função?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Profissão?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Cargo?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Estudar?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Trabalhar?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Dedicar?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188378"/>
                  </a:ext>
                </a:extLst>
              </a:tr>
              <a:tr h="622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Finanças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Quanto ganhar?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Suficiente?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Ganhar bem?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Quanto bem?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Estudar?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Trabalhar?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Dedicar?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3566241"/>
                  </a:ext>
                </a:extLst>
              </a:tr>
              <a:tr h="900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Relacionamento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Solteiro?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Namorando?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Casado?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Solteiro?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Namorando?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Casado?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relacionar mais pessoas?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 seletivo?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pt-BR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 apegar?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7463199"/>
                  </a:ext>
                </a:extLst>
              </a:tr>
              <a:tr h="900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Espaço/casa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Mora com a família?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Quarto</a:t>
                      </a:r>
                      <a:r>
                        <a:rPr lang="pt-BR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só seu?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Mora sozinho?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Morar com a família?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Quarto</a:t>
                      </a:r>
                      <a:r>
                        <a:rPr lang="pt-BR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só seu?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Morar sozinho?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Morar com esposa e filhos?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Independente?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Trabalhar?</a:t>
                      </a:r>
                      <a:endParaRPr lang="pt-BR" sz="1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Ganhar dinheiro?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4894208"/>
                  </a:ext>
                </a:extLst>
              </a:tr>
              <a:tr h="900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Família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Ajuda nas tarefas de casa?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Ajuda</a:t>
                      </a:r>
                      <a:r>
                        <a:rPr lang="pt-BR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nas financias da casa?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Relaciona bem com todos?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Ajudar todos?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Colaborar</a:t>
                      </a:r>
                      <a:r>
                        <a:rPr lang="pt-BR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 despesas?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Estar de bem com todos?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 uma família em sontonia?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Melhorar relacionamento?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Ajudar?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Colaborar?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Ouvir?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Questionar?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8597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859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500042"/>
            <a:ext cx="6957313" cy="1320800"/>
          </a:xfrm>
        </p:spPr>
        <p:txBody>
          <a:bodyPr/>
          <a:lstStyle/>
          <a:p>
            <a:r>
              <a:rPr lang="pt-BR" dirty="0" smtClean="0"/>
              <a:t>Doe sua nota para Guarda Mirim!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167576" cy="4594262"/>
          </a:xfrm>
        </p:spPr>
      </p:pic>
    </p:spTree>
    <p:extLst>
      <p:ext uri="{BB962C8B-B14F-4D97-AF65-F5344CB8AC3E}">
        <p14:creationId xmlns:p14="http://schemas.microsoft.com/office/powerpoint/2010/main" val="138952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MISSÃO : </a:t>
            </a:r>
            <a:r>
              <a:rPr lang="pt-BR" sz="2200" dirty="0"/>
              <a:t>Pra que ela serve? Qual o objetivo foi criada?</a:t>
            </a:r>
            <a:br>
              <a:rPr lang="pt-BR" sz="2200" dirty="0"/>
            </a:br>
            <a:endParaRPr lang="pt-BR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sz="4000" dirty="0"/>
              <a:t>“É organizar as informações do mundo todo e torná-las acessíveis e úteis em caráter universal.”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7088"/>
            <a:ext cx="3768836" cy="136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42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MISSÃO : </a:t>
            </a:r>
            <a:r>
              <a:rPr lang="pt-BR" sz="2200" dirty="0"/>
              <a:t>Pra que ela serve? Qual o objetivo foi criada?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dirty="0"/>
          </a:p>
          <a:p>
            <a:r>
              <a:rPr lang="pt-BR" sz="3600" dirty="0"/>
              <a:t>“Na Microsoft, a nossa função é ajudar as pessoas e empresas em todo o mundo a concretizarem todo o seu potencial.”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47530"/>
            <a:ext cx="5246548" cy="11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67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MISSÃO : </a:t>
            </a:r>
            <a:r>
              <a:rPr lang="pt-BR" sz="2200" dirty="0"/>
              <a:t>Pra que ela serve? Qual o objetivo foi criada?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4149617"/>
            <a:ext cx="7058745" cy="1727656"/>
          </a:xfrm>
        </p:spPr>
        <p:txBody>
          <a:bodyPr>
            <a:normAutofit fontScale="92500"/>
          </a:bodyPr>
          <a:lstStyle/>
          <a:p>
            <a:r>
              <a:rPr lang="pt-BR" sz="2400" dirty="0"/>
              <a:t>“Desenvolver, produzir e comercializar carros e serviços que as pessoas prefiram comprar e tenham orgulho de possuir, garantindo a criação de valor e a sustentabilidade do negócio.”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44752"/>
            <a:ext cx="2204864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57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MISSÃO : </a:t>
            </a:r>
            <a:r>
              <a:rPr lang="pt-BR" sz="2200" dirty="0"/>
              <a:t>Pra que ela serve? Qual o objetivo foi criada?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4864596"/>
            <a:ext cx="7058745" cy="1660748"/>
          </a:xfrm>
        </p:spPr>
        <p:txBody>
          <a:bodyPr/>
          <a:lstStyle/>
          <a:p>
            <a:r>
              <a:rPr lang="pt-BR" sz="2400" dirty="0"/>
              <a:t>“Contribuir para o progresso cultural, político, econômico e social do povo brasileiro, através da educação, da informação e do entretenimento.”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7088"/>
            <a:ext cx="3023555" cy="301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5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MISSÃO : </a:t>
            </a:r>
            <a:r>
              <a:rPr lang="pt-BR" sz="2200" dirty="0"/>
              <a:t>Pra que ela serve? Qual o objetivo foi criada?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3933056"/>
            <a:ext cx="6347714" cy="2736304"/>
          </a:xfrm>
        </p:spPr>
        <p:txBody>
          <a:bodyPr>
            <a:normAutofit lnSpcReduction="10000"/>
          </a:bodyPr>
          <a:lstStyle/>
          <a:p>
            <a:r>
              <a:rPr lang="pt-BR" sz="2400" dirty="0"/>
              <a:t>“É oferecer ao consumidor brasileiro produtos reconhecidamente líderes em qualidade e valor nutricional, que contribuam para uma alimentação equilibrada, gerando sempre oportunidades de negócios para a empresa e valor compartilhado com a sociedade brasileira.”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35480"/>
            <a:ext cx="3175055" cy="188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01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MISSÃO : </a:t>
            </a:r>
            <a:r>
              <a:rPr lang="pt-BR" sz="2200" dirty="0"/>
              <a:t>Pra que ela serve? Qual o objetivo foi criada?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4581128"/>
            <a:ext cx="7130754" cy="1460235"/>
          </a:xfrm>
        </p:spPr>
        <p:txBody>
          <a:bodyPr>
            <a:normAutofit/>
          </a:bodyPr>
          <a:lstStyle/>
          <a:p>
            <a:r>
              <a:rPr lang="pt-BR" sz="2800" dirty="0"/>
              <a:t>“Servir alimentos de qualidade, com rapidez e simpatia, num ambiente limpo e agradável.”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7088"/>
            <a:ext cx="3600400" cy="260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33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Missão: Guarda Mirim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51852" y="3861048"/>
            <a:ext cx="7072476" cy="2520280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“A GUARDA MIRIM terá como missão </a:t>
            </a:r>
            <a:r>
              <a:rPr lang="pt-BR" sz="2800" b="1" dirty="0"/>
              <a:t>promover</a:t>
            </a:r>
            <a:r>
              <a:rPr lang="pt-BR" sz="2800" dirty="0"/>
              <a:t> a formação técnico-profissional de adolescentes através do Programa de Aprendizagem adquirindo e desenvolvendo suas potencialidades.”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59" y="1374071"/>
            <a:ext cx="2270953" cy="22709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1150</TotalTime>
  <Words>741</Words>
  <Application>Microsoft Office PowerPoint</Application>
  <PresentationFormat>Apresentação na tela (4:3)</PresentationFormat>
  <Paragraphs>170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Calibri</vt:lpstr>
      <vt:lpstr>Hussar</vt:lpstr>
      <vt:lpstr>Times New Roman</vt:lpstr>
      <vt:lpstr>Trebuchet MS</vt:lpstr>
      <vt:lpstr>Wingdings 3</vt:lpstr>
      <vt:lpstr>Facet</vt:lpstr>
      <vt:lpstr>Missão, Visão, Valores e Princípios</vt:lpstr>
      <vt:lpstr>Apresentação do PowerPoint</vt:lpstr>
      <vt:lpstr>MISSÃO : Pra que ela serve? Qual o objetivo foi criada? </vt:lpstr>
      <vt:lpstr>MISSÃO : Pra que ela serve? Qual o objetivo foi criada?</vt:lpstr>
      <vt:lpstr>MISSÃO : Pra que ela serve? Qual o objetivo foi criada?</vt:lpstr>
      <vt:lpstr>MISSÃO : Pra que ela serve? Qual o objetivo foi criada?</vt:lpstr>
      <vt:lpstr>MISSÃO : Pra que ela serve? Qual o objetivo foi criada?</vt:lpstr>
      <vt:lpstr>MISSÃO : Pra que ela serve? Qual o objetivo foi criada?</vt:lpstr>
      <vt:lpstr>Missão: Guarda Mirim</vt:lpstr>
      <vt:lpstr>Visão: Aonde ela quer chegar? Ser melhor?</vt:lpstr>
      <vt:lpstr>Visão: Aonde ela quer chegar? Ser melhor?</vt:lpstr>
      <vt:lpstr>Visão: Aonde ela quer chegar? Ser melhor?</vt:lpstr>
      <vt:lpstr>Visão: Aonde ela quer chegar? Ser melhor?</vt:lpstr>
      <vt:lpstr>Valores: As coisas que deve seguir, Ética, Satisfação, Garantia.</vt:lpstr>
      <vt:lpstr>Valores: As coisas que deve seguir, Ética, Satisfação, Garantia.</vt:lpstr>
      <vt:lpstr>Valores: As coisas que deve seguir, Ética, Satisfação, Garantia.</vt:lpstr>
      <vt:lpstr>Valores: As coisas que deve seguir, Ética, Satisfação, Garantia.</vt:lpstr>
      <vt:lpstr>Princípios: Características para cumprir sua missão</vt:lpstr>
      <vt:lpstr>Princípios: Características para cumprir sua missão</vt:lpstr>
      <vt:lpstr>Princípios: Características para cumprir sua missão</vt:lpstr>
      <vt:lpstr>Princípios: Características para cumprir sua missão</vt:lpstr>
      <vt:lpstr>GUARDA MIRIM - MVVP</vt:lpstr>
      <vt:lpstr>Planejamento de vida</vt:lpstr>
      <vt:lpstr>Doe sua nota para Guarda Mirim!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Reformulação da Missão, Visão Valores e Princípios</dc:title>
  <dc:creator>GMRENANN</dc:creator>
  <cp:lastModifiedBy>Informática</cp:lastModifiedBy>
  <cp:revision>112</cp:revision>
  <dcterms:created xsi:type="dcterms:W3CDTF">2015-03-05T17:30:48Z</dcterms:created>
  <dcterms:modified xsi:type="dcterms:W3CDTF">2017-07-05T14:33:58Z</dcterms:modified>
</cp:coreProperties>
</file>